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d1d707ee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d1d707ee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d1d707ee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d1d707ee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d1d707ee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d1d707ee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d1d707ee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d1d707ee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d1d707ee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d1d707ee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d1d707ee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d1d707ee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9305c250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9305c250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942c0ae3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942c0ae3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942c0ae3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942c0ae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d1d707ee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d1d707ee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d1d707ee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d1d707ee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d1d707ee1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d1d707ee1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d1d707ee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d1d707ee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d1d707ee1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d1d707ee1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87425" y="425775"/>
            <a:ext cx="76881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chemeClr val="accent5"/>
                </a:solidFill>
              </a:rPr>
              <a:t>Où est charlie ? </a:t>
            </a:r>
            <a:endParaRPr sz="4400">
              <a:solidFill>
                <a:schemeClr val="accent5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823150" y="3941650"/>
            <a:ext cx="85206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Antoine Debin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Etienne de Beaucorps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Eliott Journel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Nicolas Lesage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50497" r="0" t="0"/>
          <a:stretch/>
        </p:blipFill>
        <p:spPr>
          <a:xfrm>
            <a:off x="3127000" y="1276850"/>
            <a:ext cx="2008949" cy="363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9450" y="552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Fine-tunning du modèle YOLO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On a choisit un modèle </a:t>
            </a:r>
            <a:r>
              <a:rPr b="1" lang="fr"/>
              <a:t>YOLO (You Only Look Once )</a:t>
            </a:r>
            <a:r>
              <a:rPr lang="fr"/>
              <a:t>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modèle adapté à notre cas d’usage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entraîné</a:t>
            </a:r>
            <a:r>
              <a:rPr lang="fr"/>
              <a:t> a détecté des objets sur des images et de les isoler en les enfermant dans une bounding box.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fr"/>
              <a:t>Problème : 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Nous n’avons pas assez d’images pour </a:t>
            </a:r>
            <a:r>
              <a:rPr lang="fr"/>
              <a:t>entraîner</a:t>
            </a:r>
            <a:r>
              <a:rPr lang="fr"/>
              <a:t> correctement le modèle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On a du donc faire un </a:t>
            </a:r>
            <a:r>
              <a:rPr lang="fr"/>
              <a:t>travail de génération de donnée.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7638" y="58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Rapidement, comment on a </a:t>
            </a:r>
            <a:r>
              <a:rPr lang="fr"/>
              <a:t>créé</a:t>
            </a:r>
            <a:r>
              <a:rPr lang="fr"/>
              <a:t> des données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Echec de notre premier YOLO, à peine </a:t>
            </a:r>
            <a:r>
              <a:rPr b="1" lang="fr"/>
              <a:t>50% de bonnes réponses</a:t>
            </a:r>
            <a:r>
              <a:rPr lang="fr"/>
              <a:t> sur des images de 128x128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Essayer de générer des images via IA,  résultat non satisfaisant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Essayer de générer des fonds d’images ‘type Charlie’ ,</a:t>
            </a:r>
            <a:r>
              <a:rPr b="1" lang="fr"/>
              <a:t> résultat bruité et non utilisable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25" y="2853350"/>
            <a:ext cx="2909574" cy="193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3260850" y="4793075"/>
            <a:ext cx="262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généré via GPT 4o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Rapidement, comment on a créé des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118850" y="1728775"/>
            <a:ext cx="42216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912"/>
              <a:t>Solutions adoptés :</a:t>
            </a:r>
            <a:endParaRPr sz="912"/>
          </a:p>
          <a:p>
            <a:pPr indent="-286543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13"/>
              <a:buChar char="-"/>
            </a:pPr>
            <a:r>
              <a:rPr lang="fr" sz="912"/>
              <a:t>On est allé sur internet pour </a:t>
            </a:r>
            <a:r>
              <a:rPr lang="fr" sz="912"/>
              <a:t>trouver</a:t>
            </a:r>
            <a:r>
              <a:rPr lang="fr" sz="912"/>
              <a:t> des</a:t>
            </a:r>
            <a:r>
              <a:rPr b="1" lang="fr" sz="912"/>
              <a:t> images annotés de Où est Charlie</a:t>
            </a:r>
            <a:r>
              <a:rPr lang="fr" sz="912"/>
              <a:t> dans lesquelles il y avait la </a:t>
            </a:r>
            <a:r>
              <a:rPr lang="fr" sz="912"/>
              <a:t>position</a:t>
            </a:r>
            <a:r>
              <a:rPr lang="fr" sz="912"/>
              <a:t> du Charlie </a:t>
            </a:r>
            <a:endParaRPr sz="912"/>
          </a:p>
          <a:p>
            <a:pPr indent="-2865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13"/>
              <a:buChar char="-"/>
            </a:pPr>
            <a:r>
              <a:rPr b="1" lang="fr" sz="912"/>
              <a:t>Détécter</a:t>
            </a:r>
            <a:r>
              <a:rPr lang="fr" sz="912"/>
              <a:t> le cercle jaune indiquant </a:t>
            </a:r>
            <a:r>
              <a:rPr b="1" lang="fr" sz="912"/>
              <a:t>la position du Charlie</a:t>
            </a:r>
            <a:endParaRPr b="1" sz="912"/>
          </a:p>
          <a:p>
            <a:pPr indent="-2865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13"/>
              <a:buChar char="-"/>
            </a:pPr>
            <a:r>
              <a:rPr b="1" lang="fr" sz="912"/>
              <a:t>Extrait</a:t>
            </a:r>
            <a:r>
              <a:rPr lang="fr" sz="912"/>
              <a:t> les coordonnées de </a:t>
            </a:r>
            <a:r>
              <a:rPr b="1" lang="fr" sz="912"/>
              <a:t>sa position</a:t>
            </a:r>
            <a:endParaRPr b="1" sz="912"/>
          </a:p>
          <a:p>
            <a:pPr indent="-2865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13"/>
              <a:buChar char="-"/>
            </a:pPr>
            <a:r>
              <a:rPr lang="fr" sz="912"/>
              <a:t>Parcourir tout internet à la </a:t>
            </a:r>
            <a:r>
              <a:rPr b="1" lang="fr" sz="912"/>
              <a:t>recherche d’images de Charlie non annotés</a:t>
            </a:r>
            <a:endParaRPr b="1" sz="912"/>
          </a:p>
          <a:p>
            <a:pPr indent="-2865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13"/>
              <a:buChar char="-"/>
            </a:pPr>
            <a:r>
              <a:rPr lang="fr" sz="912"/>
              <a:t>Retrouver pour chaque image le bon livre et la bonne scène pour </a:t>
            </a:r>
            <a:r>
              <a:rPr b="1" lang="fr" sz="912"/>
              <a:t>lier les images annotées et non annotées </a:t>
            </a:r>
            <a:endParaRPr b="1" sz="912"/>
          </a:p>
          <a:p>
            <a:pPr indent="-2865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13"/>
              <a:buChar char="-"/>
            </a:pPr>
            <a:r>
              <a:rPr lang="fr" sz="912"/>
              <a:t>Créer des</a:t>
            </a:r>
            <a:r>
              <a:rPr b="1" lang="fr" sz="912"/>
              <a:t> bounding boxes autour des Charlie </a:t>
            </a:r>
            <a:endParaRPr b="1" sz="912"/>
          </a:p>
          <a:p>
            <a:pPr indent="-2865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13"/>
              <a:buChar char="-"/>
            </a:pPr>
            <a:r>
              <a:rPr b="1" lang="fr" sz="912"/>
              <a:t>Couper les grandes images en plusieurs</a:t>
            </a:r>
            <a:r>
              <a:rPr lang="fr" sz="912"/>
              <a:t> afin </a:t>
            </a:r>
            <a:r>
              <a:rPr lang="fr" sz="912"/>
              <a:t>d'être</a:t>
            </a:r>
            <a:r>
              <a:rPr lang="fr" sz="912"/>
              <a:t> lisible par le YOLO, créant beaucoup de Négatif pour un seul positif</a:t>
            </a:r>
            <a:endParaRPr sz="912"/>
          </a:p>
          <a:p>
            <a:pPr indent="-28654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13"/>
              <a:buChar char="-"/>
            </a:pPr>
            <a:r>
              <a:rPr b="1" lang="fr" sz="912"/>
              <a:t>Création artificielle de Positif</a:t>
            </a:r>
            <a:r>
              <a:rPr lang="fr" sz="912"/>
              <a:t> en </a:t>
            </a:r>
            <a:r>
              <a:rPr lang="fr" sz="912"/>
              <a:t>sélectionnant </a:t>
            </a:r>
            <a:r>
              <a:rPr lang="fr" sz="912"/>
              <a:t> des Négatifs de l’étape précédentes et en ajoutant des Charlie avec des tailles/formes/contrastes aléatoires parmis une liste de Charlie qu’on aura screener et cleaner avant</a:t>
            </a:r>
            <a:endParaRPr sz="912"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24" y="1158950"/>
            <a:ext cx="2801050" cy="178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5946750" y="2897675"/>
            <a:ext cx="270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annotée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150" y="3282575"/>
            <a:ext cx="1414600" cy="14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5825150" y="4758600"/>
            <a:ext cx="31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Positif artificielle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27650" y="606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du modèle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525" y="2006250"/>
            <a:ext cx="39163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655100" y="2352225"/>
            <a:ext cx="3717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 YOLO donne des scores pour chaque </a:t>
            </a: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boîte</a:t>
            </a: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qu’il pense </a:t>
            </a: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être</a:t>
            </a: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Charlie, dans les 5 boites ayant le meilleure score, Charlie est toujours présent mais n’a pas </a:t>
            </a: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forcément</a:t>
            </a: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le meilleure score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727650" y="597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finale</a:t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729450" y="2078875"/>
            <a:ext cx="359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Lier le modèle YOLO a un VLM Clip qui cherche parmis les 5 </a:t>
            </a:r>
            <a:r>
              <a:rPr lang="fr"/>
              <a:t>boîtes</a:t>
            </a:r>
            <a:r>
              <a:rPr lang="fr"/>
              <a:t> laquelle est Charlie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150" y="2006250"/>
            <a:ext cx="3648591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7650" y="579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Performances du modèle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050" y="1924825"/>
            <a:ext cx="5946476" cy="298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174750" y="2205675"/>
            <a:ext cx="265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Pipeline complète ayant environ 80% de bonnes réponses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572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Définition du projet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Objectifs : </a:t>
            </a:r>
            <a:endParaRPr b="1" sz="5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Localiser automatiquement </a:t>
            </a:r>
            <a:r>
              <a:rPr i="1"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Charlie</a:t>
            </a:r>
            <a:r>
              <a:rPr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dans des images complexes à l’aide de techniques de Deep Learning.</a:t>
            </a:r>
            <a:endParaRPr sz="5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 ce projet ?</a:t>
            </a:r>
            <a:endParaRPr b="1" sz="5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 visuel intéressant : </a:t>
            </a:r>
            <a:r>
              <a:rPr i="1"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Charlie est petit et bien caché.</a:t>
            </a:r>
            <a:endParaRPr i="1" sz="5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5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réel de </a:t>
            </a:r>
            <a:r>
              <a:rPr b="1"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détection d’objet</a:t>
            </a:r>
            <a:r>
              <a:rPr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environnement dense.</a:t>
            </a:r>
            <a:br>
              <a:rPr lang="fr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50" y="658250"/>
            <a:ext cx="1233874" cy="149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567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nous avons tenté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645550" y="18013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2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3"/>
              <a:buFont typeface="Arial"/>
              <a:buChar char="-"/>
            </a:pPr>
            <a:r>
              <a:rPr lang="fr" sz="1112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Usage de VLM ( CLIP, BLIP 2, LLaVA, Pali-gemma)   </a:t>
            </a:r>
            <a:endParaRPr sz="111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11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24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13"/>
              <a:buFont typeface="Arial"/>
              <a:buChar char="-"/>
            </a:pPr>
            <a:r>
              <a:rPr lang="fr" sz="1112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Tentative d’un CNN</a:t>
            </a:r>
            <a:endParaRPr sz="111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11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24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13"/>
              <a:buFont typeface="Arial"/>
              <a:buChar char="-"/>
            </a:pPr>
            <a:r>
              <a:rPr lang="fr" sz="1112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Fine-tunning d’un modèle YOLO</a:t>
            </a:r>
            <a:endParaRPr sz="111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11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24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13"/>
              <a:buFont typeface="Arial"/>
              <a:buChar char="-"/>
            </a:pPr>
            <a:r>
              <a:rPr lang="fr" sz="1112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Modèle chaining</a:t>
            </a:r>
            <a:endParaRPr sz="111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1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562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Où est Charlie? (mini jeu avec VLM)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925" y="1370625"/>
            <a:ext cx="4846126" cy="35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7650" y="592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 du mini-jeu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438" y="1560550"/>
            <a:ext cx="3293069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340300" y="2449900"/>
            <a:ext cx="371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environ 40 à 50% de bonne réponses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7650" y="9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CNN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57500" y="1589025"/>
            <a:ext cx="81432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Architecture : 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>
                <a:solidFill>
                  <a:schemeClr val="dk2"/>
                </a:solidFill>
              </a:rPr>
              <a:t>2 couche de convolution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>
                <a:solidFill>
                  <a:schemeClr val="dk2"/>
                </a:solidFill>
              </a:rPr>
              <a:t>1 canal d’entrée 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>
                <a:solidFill>
                  <a:schemeClr val="dk2"/>
                </a:solidFill>
              </a:rPr>
              <a:t>input ( 64,64)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>
                <a:solidFill>
                  <a:schemeClr val="dk2"/>
                </a:solidFill>
              </a:rPr>
              <a:t>sigmoïde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Traitement : 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>
                <a:solidFill>
                  <a:schemeClr val="dk2"/>
                </a:solidFill>
              </a:rPr>
              <a:t>Découpage de l’image cible en (64,64) 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>
                <a:solidFill>
                  <a:schemeClr val="dk2"/>
                </a:solidFill>
              </a:rPr>
              <a:t>traitement 1 par 1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812000" y="62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Premier essai naïf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875" y="1757313"/>
            <a:ext cx="1628875" cy="16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7650" y="9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CNN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153400" y="1589025"/>
            <a:ext cx="83472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Si Charlie est pile au centre du découpage :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-&gt;  Résultat correct 65% de validation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A grande échelle, Charlie est souvent coupé 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-&gt; échec sur les grandes images de waldo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2"/>
                </a:solidFill>
              </a:rPr>
              <a:t>-&gt; 0% de validation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812000" y="62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Premier essai naïf - Résultat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873" y="1509450"/>
            <a:ext cx="5348951" cy="335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523550" y="1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CNN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69" y="1204325"/>
            <a:ext cx="402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 de complexité 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3 couche de convolution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3 </a:t>
            </a:r>
            <a:r>
              <a:rPr lang="fr"/>
              <a:t>canaux</a:t>
            </a:r>
            <a:r>
              <a:rPr lang="fr"/>
              <a:t> d’entrée, RGB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input ( 128,128)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softmax seuil 0.7 - 0.8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00" y="3089438"/>
            <a:ext cx="625792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>
            <p:ph type="title"/>
          </p:nvPr>
        </p:nvSpPr>
        <p:spPr>
          <a:xfrm>
            <a:off x="727650" y="602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Deuxième essai - Architecture</a:t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4221925" y="1164025"/>
            <a:ext cx="4422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Plus de données 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(3000, 20 )  pour (not_waldo / waldo)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(1500 , 1000 ) pour (not_waldo / waldo 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pondération par classe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523550" y="1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CNN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466350" y="1204325"/>
            <a:ext cx="79518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 sur des découpages centré 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85 % de score sur la validation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Résultat sur des grandes images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55% de réussite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Capte des cas étranges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type="title"/>
          </p:nvPr>
        </p:nvSpPr>
        <p:spPr>
          <a:xfrm>
            <a:off x="727650" y="602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Deuxième essai - Résultat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672" y="265600"/>
            <a:ext cx="2890450" cy="2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750" y="3768600"/>
            <a:ext cx="4913175" cy="46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1"/>
          <p:cNvCxnSpPr>
            <a:stCxn id="147" idx="2"/>
            <a:endCxn id="148" idx="0"/>
          </p:cNvCxnSpPr>
          <p:nvPr/>
        </p:nvCxnSpPr>
        <p:spPr>
          <a:xfrm>
            <a:off x="6318897" y="3094275"/>
            <a:ext cx="18300" cy="67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50" y="3043044"/>
            <a:ext cx="1393575" cy="19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9925" y="4563950"/>
            <a:ext cx="4470525" cy="3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